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265" autoAdjust="0"/>
  </p:normalViewPr>
  <p:slideViewPr>
    <p:cSldViewPr>
      <p:cViewPr>
        <p:scale>
          <a:sx n="57" d="100"/>
          <a:sy n="57" d="100"/>
        </p:scale>
        <p:origin x="-2154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6\DETENIDOS%20RUTH%20TRANSPARENC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6\GRAFICAS%20PARA%20TTO%20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6\GRAFICAS%20PARA%20TTO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6\GRAFICAS%20PARA%20TTO%20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6\GRAFICAS%20PARA%20TTO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439876548864941E-2"/>
          <c:y val="4.2076500921797669E-2"/>
          <c:w val="0.9188465095280629"/>
          <c:h val="0.62491232138672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'2016'!$C$218:$C$219</c:f>
              <c:strCache>
                <c:ptCount val="2"/>
                <c:pt idx="0">
                  <c:v>FEMENINO</c:v>
                </c:pt>
                <c:pt idx="1">
                  <c:v>FALTAS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'2016'!$B$220:$B$221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'2016'!$C$220:$C$221</c:f>
              <c:numCache>
                <c:formatCode>General</c:formatCode>
                <c:ptCount val="2"/>
                <c:pt idx="0">
                  <c:v>12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'2016'!$D$218:$D$219</c:f>
              <c:strCache>
                <c:ptCount val="2"/>
                <c:pt idx="0">
                  <c:v>FEMENINO</c:v>
                </c:pt>
                <c:pt idx="1">
                  <c:v>DELITOS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'2016'!$B$220:$B$221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'2016'!$D$220:$D$221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'2016'!$E$218:$E$219</c:f>
              <c:strCache>
                <c:ptCount val="2"/>
                <c:pt idx="0">
                  <c:v>MASCULINO</c:v>
                </c:pt>
                <c:pt idx="1">
                  <c:v>FALTAS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'2016'!$B$220:$B$221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'2016'!$E$220:$E$221</c:f>
              <c:numCache>
                <c:formatCode>General</c:formatCode>
                <c:ptCount val="2"/>
                <c:pt idx="0">
                  <c:v>367</c:v>
                </c:pt>
                <c:pt idx="1">
                  <c:v>131</c:v>
                </c:pt>
              </c:numCache>
            </c:numRef>
          </c:val>
        </c:ser>
        <c:ser>
          <c:idx val="3"/>
          <c:order val="3"/>
          <c:tx>
            <c:strRef>
              <c:f>'2016'!$F$218:$F$219</c:f>
              <c:strCache>
                <c:ptCount val="2"/>
                <c:pt idx="0">
                  <c:v>MASCULINO</c:v>
                </c:pt>
                <c:pt idx="1">
                  <c:v>DELITOS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'2016'!$B$220:$B$221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'2016'!$F$220:$F$221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283008"/>
        <c:axId val="24284544"/>
      </c:barChart>
      <c:catAx>
        <c:axId val="2428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284544"/>
        <c:crosses val="autoZero"/>
        <c:auto val="1"/>
        <c:lblAlgn val="ctr"/>
        <c:lblOffset val="100"/>
        <c:noMultiLvlLbl val="0"/>
      </c:catAx>
      <c:valAx>
        <c:axId val="2428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283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4144150039371326E-2"/>
          <c:y val="0.70974804398485269"/>
          <c:w val="0.84504916082053994"/>
          <c:h val="0.2766784442718280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TIPO</a:t>
            </a:r>
            <a:r>
              <a:rPr lang="en-US" baseline="0"/>
              <a:t> D</a:t>
            </a:r>
            <a:r>
              <a:rPr lang="en-US"/>
              <a:t>E ACCIDENTES NOVIEMBRE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'TIPOS DE ACC'!$B$294</c:f>
              <c:strCache>
                <c:ptCount val="1"/>
                <c:pt idx="0">
                  <c:v>TOTAL DE ACCIDENTES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'TIPOS DE ACC'!$A$295:$A$305</c:f>
              <c:strCache>
                <c:ptCount val="11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CAIDA DE PERSONA</c:v>
                </c:pt>
                <c:pt idx="4">
                  <c:v>DIVERSO</c:v>
                </c:pt>
                <c:pt idx="5">
                  <c:v>ESTRELLAMIENTO</c:v>
                </c:pt>
                <c:pt idx="6">
                  <c:v>FRONTAL</c:v>
                </c:pt>
                <c:pt idx="7">
                  <c:v>LATERAL</c:v>
                </c:pt>
                <c:pt idx="8">
                  <c:v>SALIDA DE CAMINO</c:v>
                </c:pt>
                <c:pt idx="9">
                  <c:v>VOLCADURA</c:v>
                </c:pt>
                <c:pt idx="10">
                  <c:v>MÓVIL DE VEHÍCULO</c:v>
                </c:pt>
              </c:strCache>
            </c:strRef>
          </c:cat>
          <c:val>
            <c:numRef>
              <c:f>'TIPOS DE ACC'!$B$295:$B$305</c:f>
              <c:numCache>
                <c:formatCode>General</c:formatCode>
                <c:ptCount val="11"/>
                <c:pt idx="0">
                  <c:v>21</c:v>
                </c:pt>
                <c:pt idx="1">
                  <c:v>7</c:v>
                </c:pt>
                <c:pt idx="2">
                  <c:v>17</c:v>
                </c:pt>
                <c:pt idx="3">
                  <c:v>1</c:v>
                </c:pt>
                <c:pt idx="4">
                  <c:v>13</c:v>
                </c:pt>
                <c:pt idx="5">
                  <c:v>26</c:v>
                </c:pt>
                <c:pt idx="6">
                  <c:v>13</c:v>
                </c:pt>
                <c:pt idx="7">
                  <c:v>15</c:v>
                </c:pt>
                <c:pt idx="8">
                  <c:v>9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609536"/>
        <c:axId val="26636288"/>
      </c:barChart>
      <c:catAx>
        <c:axId val="26609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636288"/>
        <c:crosses val="autoZero"/>
        <c:auto val="1"/>
        <c:lblAlgn val="ctr"/>
        <c:lblOffset val="100"/>
        <c:noMultiLvlLbl val="0"/>
      </c:catAx>
      <c:valAx>
        <c:axId val="26636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609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dirty="0"/>
              <a:t>CLASIFICACIÓN Y CUANTIFICACIÓN </a:t>
            </a:r>
          </a:p>
          <a:p>
            <a:pPr>
              <a:defRPr/>
            </a:pPr>
            <a:r>
              <a:rPr lang="es-MX" dirty="0" smtClean="0"/>
              <a:t>POR </a:t>
            </a:r>
            <a:r>
              <a:rPr lang="es-MX" dirty="0"/>
              <a:t>DÍA DE LA SEMANA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0967609171312438E-2"/>
          <c:y val="0.31580246913580384"/>
          <c:w val="0.96705089987365189"/>
          <c:h val="0.3518724603868970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'DIAS DE LA SEM'!$B$4:$B$10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'DIAS DE LA SEM'!$M$4:$M$10</c:f>
              <c:numCache>
                <c:formatCode>General</c:formatCode>
                <c:ptCount val="7"/>
                <c:pt idx="0">
                  <c:v>8</c:v>
                </c:pt>
                <c:pt idx="1">
                  <c:v>20</c:v>
                </c:pt>
                <c:pt idx="2">
                  <c:v>14</c:v>
                </c:pt>
                <c:pt idx="3">
                  <c:v>17</c:v>
                </c:pt>
                <c:pt idx="4">
                  <c:v>12</c:v>
                </c:pt>
                <c:pt idx="5">
                  <c:v>14</c:v>
                </c:pt>
                <c:pt idx="6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77632"/>
        <c:axId val="26679168"/>
      </c:barChart>
      <c:catAx>
        <c:axId val="2667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26679168"/>
        <c:crosses val="autoZero"/>
        <c:auto val="1"/>
        <c:lblAlgn val="ctr"/>
        <c:lblOffset val="100"/>
        <c:noMultiLvlLbl val="0"/>
      </c:catAx>
      <c:valAx>
        <c:axId val="26679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677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'TIPOS DE ACC'!$A$295</c:f>
              <c:strCache>
                <c:ptCount val="1"/>
                <c:pt idx="0">
                  <c:v>ALCANCE</c:v>
                </c:pt>
              </c:strCache>
            </c:strRef>
          </c:tx>
          <c:invertIfNegative val="0"/>
          <c:cat>
            <c:strRef>
              <c:f>'TIPOS DE ACC'!$B$294:$E$294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ACC'!$B$295:$E$295</c:f>
              <c:numCache>
                <c:formatCode>General</c:formatCode>
                <c:ptCount val="4"/>
                <c:pt idx="0">
                  <c:v>21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'TIPOS DE ACC'!$A$296</c:f>
              <c:strCache>
                <c:ptCount val="1"/>
                <c:pt idx="0">
                  <c:v>ATROPELLO</c:v>
                </c:pt>
              </c:strCache>
            </c:strRef>
          </c:tx>
          <c:invertIfNegative val="0"/>
          <c:cat>
            <c:strRef>
              <c:f>'TIPOS DE ACC'!$B$294:$E$294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ACC'!$B$296:$E$296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'TIPOS DE ACC'!$A$297</c:f>
              <c:strCache>
                <c:ptCount val="1"/>
                <c:pt idx="0">
                  <c:v>CRUCERO</c:v>
                </c:pt>
              </c:strCache>
            </c:strRef>
          </c:tx>
          <c:invertIfNegative val="0"/>
          <c:cat>
            <c:strRef>
              <c:f>'TIPOS DE ACC'!$B$294:$E$294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ACC'!$B$297:$E$297</c:f>
              <c:numCache>
                <c:formatCode>General</c:formatCode>
                <c:ptCount val="4"/>
                <c:pt idx="0">
                  <c:v>17</c:v>
                </c:pt>
                <c:pt idx="1">
                  <c:v>6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'TIPOS DE ACC'!$A$298</c:f>
              <c:strCache>
                <c:ptCount val="1"/>
                <c:pt idx="0">
                  <c:v>CAIDA DE PERSONA</c:v>
                </c:pt>
              </c:strCache>
            </c:strRef>
          </c:tx>
          <c:invertIfNegative val="0"/>
          <c:cat>
            <c:strRef>
              <c:f>'TIPOS DE ACC'!$B$294:$E$294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ACC'!$B$298:$E$298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'TIPOS DE ACC'!$A$299</c:f>
              <c:strCache>
                <c:ptCount val="1"/>
                <c:pt idx="0">
                  <c:v>DIVERSO</c:v>
                </c:pt>
              </c:strCache>
            </c:strRef>
          </c:tx>
          <c:invertIfNegative val="0"/>
          <c:cat>
            <c:strRef>
              <c:f>'TIPOS DE ACC'!$B$294:$E$294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ACC'!$B$299:$E$299</c:f>
              <c:numCache>
                <c:formatCode>General</c:formatCode>
                <c:ptCount val="4"/>
                <c:pt idx="0">
                  <c:v>13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'TIPOS DE ACC'!$A$300</c:f>
              <c:strCache>
                <c:ptCount val="1"/>
                <c:pt idx="0">
                  <c:v>ESTRELLAMIENTO</c:v>
                </c:pt>
              </c:strCache>
            </c:strRef>
          </c:tx>
          <c:invertIfNegative val="0"/>
          <c:cat>
            <c:strRef>
              <c:f>'TIPOS DE ACC'!$B$294:$E$294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ACC'!$B$300:$E$300</c:f>
              <c:numCache>
                <c:formatCode>General</c:formatCode>
                <c:ptCount val="4"/>
                <c:pt idx="0">
                  <c:v>26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'TIPOS DE ACC'!$A$301</c:f>
              <c:strCache>
                <c:ptCount val="1"/>
                <c:pt idx="0">
                  <c:v>FRONTAL</c:v>
                </c:pt>
              </c:strCache>
            </c:strRef>
          </c:tx>
          <c:invertIfNegative val="0"/>
          <c:cat>
            <c:strRef>
              <c:f>'TIPOS DE ACC'!$B$294:$E$294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ACC'!$B$301:$E$301</c:f>
              <c:numCache>
                <c:formatCode>General</c:formatCode>
                <c:ptCount val="4"/>
                <c:pt idx="0">
                  <c:v>13</c:v>
                </c:pt>
                <c:pt idx="1">
                  <c:v>8</c:v>
                </c:pt>
                <c:pt idx="2">
                  <c:v>17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'TIPOS DE ACC'!$A$302</c:f>
              <c:strCache>
                <c:ptCount val="1"/>
                <c:pt idx="0">
                  <c:v>LATERAL</c:v>
                </c:pt>
              </c:strCache>
            </c:strRef>
          </c:tx>
          <c:invertIfNegative val="0"/>
          <c:cat>
            <c:strRef>
              <c:f>'TIPOS DE ACC'!$B$294:$E$294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ACC'!$B$302:$E$302</c:f>
              <c:numCache>
                <c:formatCode>General</c:formatCode>
                <c:ptCount val="4"/>
                <c:pt idx="0">
                  <c:v>15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'TIPOS DE ACC'!$A$303</c:f>
              <c:strCache>
                <c:ptCount val="1"/>
                <c:pt idx="0">
                  <c:v>SALIDA DE CAMINO</c:v>
                </c:pt>
              </c:strCache>
            </c:strRef>
          </c:tx>
          <c:invertIfNegative val="0"/>
          <c:cat>
            <c:strRef>
              <c:f>'TIPOS DE ACC'!$B$294:$E$294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ACC'!$B$303:$E$303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'TIPOS DE ACC'!$A$304</c:f>
              <c:strCache>
                <c:ptCount val="1"/>
                <c:pt idx="0">
                  <c:v>VOLCADURA</c:v>
                </c:pt>
              </c:strCache>
            </c:strRef>
          </c:tx>
          <c:invertIfNegative val="0"/>
          <c:cat>
            <c:strRef>
              <c:f>'TIPOS DE ACC'!$B$294:$E$294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ACC'!$B$304:$E$304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'TIPOS DE ACC'!$A$305</c:f>
              <c:strCache>
                <c:ptCount val="1"/>
                <c:pt idx="0">
                  <c:v>MÓVIL DE VEHÍCULO</c:v>
                </c:pt>
              </c:strCache>
            </c:strRef>
          </c:tx>
          <c:invertIfNegative val="0"/>
          <c:cat>
            <c:strRef>
              <c:f>'TIPOS DE ACC'!$B$294:$E$294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ACC'!$B$305:$E$305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'TIPOS DE ACC'!$A$306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'TIPOS DE ACC'!$B$294:$E$294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ACC'!$B$306:$E$306</c:f>
              <c:numCache>
                <c:formatCode>General</c:formatCode>
                <c:ptCount val="4"/>
                <c:pt idx="0">
                  <c:v>125</c:v>
                </c:pt>
                <c:pt idx="1">
                  <c:v>23</c:v>
                </c:pt>
                <c:pt idx="2">
                  <c:v>36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18496"/>
        <c:axId val="28220032"/>
      </c:barChart>
      <c:catAx>
        <c:axId val="28218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8220032"/>
        <c:crosses val="autoZero"/>
        <c:auto val="1"/>
        <c:lblAlgn val="ctr"/>
        <c:lblOffset val="100"/>
        <c:noMultiLvlLbl val="0"/>
      </c:catAx>
      <c:valAx>
        <c:axId val="28220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2184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731560971145265"/>
          <c:y val="6.01652923883799E-2"/>
          <c:w val="0.75328281702510969"/>
          <c:h val="0.32479236414615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CONDUCTOR!$B$205</c:f>
              <c:strCache>
                <c:ptCount val="1"/>
                <c:pt idx="0">
                  <c:v>EBRIEDAD COMPLETA</c:v>
                </c:pt>
              </c:strCache>
            </c:strRef>
          </c:tx>
          <c:invertIfNegative val="0"/>
          <c:cat>
            <c:strRef>
              <c:f>CONDUCTOR!$C$204:$F$204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CONDUCTOR!$C$205:$F$205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CONDUCTOR!$B$206</c:f>
              <c:strCache>
                <c:ptCount val="1"/>
                <c:pt idx="0">
                  <c:v>EBRIEDAD INCOMPLETA</c:v>
                </c:pt>
              </c:strCache>
            </c:strRef>
          </c:tx>
          <c:invertIfNegative val="0"/>
          <c:cat>
            <c:strRef>
              <c:f>CONDUCTOR!$C$204:$F$204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CONDUCTOR!$C$206:$F$206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CONDUCTOR!$B$207</c:f>
              <c:strCache>
                <c:ptCount val="1"/>
                <c:pt idx="0">
                  <c:v>NO EBRIEDAD</c:v>
                </c:pt>
              </c:strCache>
            </c:strRef>
          </c:tx>
          <c:invertIfNegative val="0"/>
          <c:cat>
            <c:strRef>
              <c:f>CONDUCTOR!$C$204:$F$204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CONDUCTOR!$C$207:$F$207</c:f>
              <c:numCache>
                <c:formatCode>General</c:formatCode>
                <c:ptCount val="4"/>
                <c:pt idx="0">
                  <c:v>87</c:v>
                </c:pt>
                <c:pt idx="1">
                  <c:v>17</c:v>
                </c:pt>
                <c:pt idx="2">
                  <c:v>27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CONDUCTOR!$B$208</c:f>
              <c:strCache>
                <c:ptCount val="1"/>
                <c:pt idx="0">
                  <c:v>SE DESCONCOE</c:v>
                </c:pt>
              </c:strCache>
            </c:strRef>
          </c:tx>
          <c:invertIfNegative val="0"/>
          <c:cat>
            <c:strRef>
              <c:f>CONDUCTOR!$C$204:$F$204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CONDUCTOR!$C$208:$F$208</c:f>
              <c:numCache>
                <c:formatCode>General</c:formatCode>
                <c:ptCount val="4"/>
                <c:pt idx="0">
                  <c:v>27</c:v>
                </c:pt>
                <c:pt idx="1">
                  <c:v>4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CONDUCTOR!$B$209</c:f>
              <c:strCache>
                <c:ptCount val="1"/>
                <c:pt idx="0">
                  <c:v>TOTAL </c:v>
                </c:pt>
              </c:strCache>
            </c:strRef>
          </c:tx>
          <c:invertIfNegative val="0"/>
          <c:cat>
            <c:strRef>
              <c:f>CONDUCTOR!$C$204:$F$204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CONDUCTOR!$C$209:$F$209</c:f>
              <c:numCache>
                <c:formatCode>General</c:formatCode>
                <c:ptCount val="4"/>
                <c:pt idx="0">
                  <c:v>125</c:v>
                </c:pt>
                <c:pt idx="1">
                  <c:v>23</c:v>
                </c:pt>
                <c:pt idx="2">
                  <c:v>36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84800"/>
        <c:axId val="28286336"/>
      </c:barChart>
      <c:catAx>
        <c:axId val="282848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8286336"/>
        <c:crosses val="autoZero"/>
        <c:auto val="1"/>
        <c:lblAlgn val="ctr"/>
        <c:lblOffset val="100"/>
        <c:noMultiLvlLbl val="0"/>
      </c:catAx>
      <c:valAx>
        <c:axId val="28286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2848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21/12/2016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003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039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719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362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21/12/2016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21/12/2016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21/12/2016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21/12/2016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21/12/2016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21/12/2016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21/12/2016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21/12/2016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21/12/2016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21/12/2016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21/12/2016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21/12/2016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69066"/>
          <a:stretch>
            <a:fillRect/>
          </a:stretch>
        </p:blipFill>
        <p:spPr>
          <a:xfrm>
            <a:off x="458670" y="285720"/>
            <a:ext cx="6156684" cy="135732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45029" y="8143900"/>
            <a:ext cx="186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NOVIEMBRE 2016</a:t>
            </a:r>
          </a:p>
        </p:txBody>
      </p:sp>
      <p:pic>
        <p:nvPicPr>
          <p:cNvPr id="1026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1643042"/>
            <a:ext cx="2714643" cy="2714643"/>
          </a:xfrm>
          <a:prstGeom prst="rect">
            <a:avLst/>
          </a:prstGeom>
          <a:noFill/>
        </p:spPr>
      </p:pic>
      <p:pic>
        <p:nvPicPr>
          <p:cNvPr id="5" name="4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3857628" y="1714479"/>
            <a:ext cx="2682152" cy="25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2153394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las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30 DE NOVIEMBRE DEL  2016.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y por infracciones administrativas en el mes de NOVIEMBRE clasificadas por rangos de edades y género, </a:t>
            </a:r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SIENDO UN TOTAL DE 519 DETENIDOS POR FALTAS ADMINISTRATIVAS Y 0  POR DELITOS DIVERSOS.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868474"/>
              </p:ext>
            </p:extLst>
          </p:nvPr>
        </p:nvGraphicFramePr>
        <p:xfrm>
          <a:off x="836712" y="5652120"/>
          <a:ext cx="5506453" cy="357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2153394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NOVIEMBRE 2016. Clasificados por tipos de accidentes.</a:t>
            </a:r>
          </a:p>
        </p:txBody>
      </p:sp>
      <p:pic>
        <p:nvPicPr>
          <p:cNvPr id="13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1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395036"/>
              </p:ext>
            </p:extLst>
          </p:nvPr>
        </p:nvGraphicFramePr>
        <p:xfrm>
          <a:off x="-119063" y="2541985"/>
          <a:ext cx="7096127" cy="406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988580"/>
              </p:ext>
            </p:extLst>
          </p:nvPr>
        </p:nvGraphicFramePr>
        <p:xfrm>
          <a:off x="58316" y="6602015"/>
          <a:ext cx="6741368" cy="251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2153394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7166" y="7786710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sucesos con lesionados quedan de oficio a disposición del Ministerio Publico.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0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763312"/>
              </p:ext>
            </p:extLst>
          </p:nvPr>
        </p:nvGraphicFramePr>
        <p:xfrm>
          <a:off x="0" y="1357290"/>
          <a:ext cx="6858000" cy="656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459190" y="6426628"/>
            <a:ext cx="61436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Llegándose a registrar 125 accidentes con 36 lesionados, 0 muertes y 22</a:t>
            </a:r>
          </a:p>
          <a:p>
            <a:pPr algn="just"/>
            <a:r>
              <a:rPr lang="es-MX" sz="1000" b="1" u="sng" dirty="0" smtClean="0">
                <a:latin typeface="Arial" pitchFamily="34" charset="0"/>
                <a:cs typeface="Arial" pitchFamily="34" charset="0"/>
              </a:rPr>
              <a:t> detenidos puestos a disposición al M.P. por accidente vial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observados en el mes de NOVIEMBRE</a:t>
            </a:r>
            <a:r>
              <a:rPr lang="es-MX" sz="1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Los cruceros con mayor número de accidentes registrados en el mes de NOVIEMBRE.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1° Eloy Cavazos.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2° Arturo B. De La Garza.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.                         3°San Roque.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4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° 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San Mateo-</a:t>
            </a:r>
            <a:r>
              <a:rPr lang="es-MX" sz="1000" dirty="0" err="1">
                <a:latin typeface="Arial" pitchFamily="34" charset="0"/>
                <a:cs typeface="Arial" pitchFamily="34" charset="0"/>
              </a:rPr>
              <a:t>Carr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.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Reynosa.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5° Teófilo Salinas.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2153394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51972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TJM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fmnr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pic>
        <p:nvPicPr>
          <p:cNvPr id="10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782274"/>
              </p:ext>
            </p:extLst>
          </p:nvPr>
        </p:nvGraphicFramePr>
        <p:xfrm>
          <a:off x="-75343" y="1428728"/>
          <a:ext cx="6816711" cy="507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5151</TotalTime>
  <Words>75</Words>
  <Application>Microsoft Office PowerPoint</Application>
  <PresentationFormat>Presentación en pantalla (4:3)</PresentationFormat>
  <Paragraphs>74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coco</cp:lastModifiedBy>
  <cp:revision>382</cp:revision>
  <cp:lastPrinted>2013-04-09T01:32:33Z</cp:lastPrinted>
  <dcterms:created xsi:type="dcterms:W3CDTF">2013-05-04T00:53:54Z</dcterms:created>
  <dcterms:modified xsi:type="dcterms:W3CDTF">2016-12-21T16:22:56Z</dcterms:modified>
</cp:coreProperties>
</file>